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ial" charset="1" panose="020B0502020202020204"/>
      <p:regular r:id="rId10"/>
    </p:embeddedFont>
    <p:embeddedFont>
      <p:font typeface="Arial Bold" charset="1" panose="020B0802020202020204"/>
      <p:regular r:id="rId11"/>
    </p:embeddedFont>
    <p:embeddedFont>
      <p:font typeface="Arial Italics" charset="1" panose="020B0502020202090204"/>
      <p:regular r:id="rId12"/>
    </p:embeddedFont>
    <p:embeddedFont>
      <p:font typeface="Arial Bold Italics" charset="1" panose="020B0802020202090204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  <p:embeddedFont>
      <p:font typeface="Canva Sans Medium" charset="1" panose="020B0603030501040103"/>
      <p:regular r:id="rId18"/>
    </p:embeddedFont>
    <p:embeddedFont>
      <p:font typeface="Canva Sans Medium Italics" charset="1" panose="020B0603030501040103"/>
      <p:regular r:id="rId19"/>
    </p:embeddedFont>
    <p:embeddedFont>
      <p:font typeface="Open Sans" charset="1" panose="020B0606030504020204"/>
      <p:regular r:id="rId20"/>
    </p:embeddedFont>
    <p:embeddedFont>
      <p:font typeface="Open Sans Bold" charset="1" panose="020B0806030504020204"/>
      <p:regular r:id="rId21"/>
    </p:embeddedFont>
    <p:embeddedFont>
      <p:font typeface="Open Sans Italics" charset="1" panose="020B0606030504020204"/>
      <p:regular r:id="rId22"/>
    </p:embeddedFont>
    <p:embeddedFont>
      <p:font typeface="Open Sans Bold Italics" charset="1" panose="020B0806030504020204"/>
      <p:regular r:id="rId23"/>
    </p:embeddedFont>
    <p:embeddedFont>
      <p:font typeface="Open Sans Light" charset="1" panose="020B0306030504020204"/>
      <p:regular r:id="rId24"/>
    </p:embeddedFont>
    <p:embeddedFont>
      <p:font typeface="Open Sans Light Italics" charset="1" panose="020B0306030504020204"/>
      <p:regular r:id="rId25"/>
    </p:embeddedFont>
    <p:embeddedFont>
      <p:font typeface="Open Sans Ultra-Bold" charset="1" panose="00000000000000000000"/>
      <p:regular r:id="rId26"/>
    </p:embeddedFont>
    <p:embeddedFont>
      <p:font typeface="Open Sans Ultra-Bold Italics" charset="1" panose="000000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4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7567" t="0" r="-1756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61481" y="-41148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932795" y="2520315"/>
            <a:ext cx="5246370" cy="524637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78211" y="0"/>
                  </a:moveTo>
                  <a:lnTo>
                    <a:pt x="734589" y="0"/>
                  </a:lnTo>
                  <a:cubicBezTo>
                    <a:pt x="777784" y="0"/>
                    <a:pt x="812800" y="35016"/>
                    <a:pt x="812800" y="78211"/>
                  </a:cubicBezTo>
                  <a:lnTo>
                    <a:pt x="812800" y="734589"/>
                  </a:lnTo>
                  <a:cubicBezTo>
                    <a:pt x="812800" y="777784"/>
                    <a:pt x="777784" y="812800"/>
                    <a:pt x="734589" y="812800"/>
                  </a:cubicBezTo>
                  <a:lnTo>
                    <a:pt x="78211" y="812800"/>
                  </a:lnTo>
                  <a:cubicBezTo>
                    <a:pt x="35016" y="812800"/>
                    <a:pt x="0" y="777784"/>
                    <a:pt x="0" y="734589"/>
                  </a:cubicBezTo>
                  <a:lnTo>
                    <a:pt x="0" y="78211"/>
                  </a:lnTo>
                  <a:cubicBezTo>
                    <a:pt x="0" y="35016"/>
                    <a:pt x="35016" y="0"/>
                    <a:pt x="78211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636115" y="117494"/>
            <a:ext cx="3086100" cy="1800217"/>
            <a:chOff x="0" y="0"/>
            <a:chExt cx="812800" cy="47413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474131"/>
            </a:xfrm>
            <a:custGeom>
              <a:avLst/>
              <a:gdLst/>
              <a:ahLst/>
              <a:cxnLst/>
              <a:rect r="r" b="b" t="t" l="l"/>
              <a:pathLst>
                <a:path h="474131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346191"/>
                  </a:lnTo>
                  <a:cubicBezTo>
                    <a:pt x="812800" y="416850"/>
                    <a:pt x="755519" y="474131"/>
                    <a:pt x="684859" y="474131"/>
                  </a:cubicBezTo>
                  <a:lnTo>
                    <a:pt x="127941" y="474131"/>
                  </a:lnTo>
                  <a:cubicBezTo>
                    <a:pt x="94009" y="474131"/>
                    <a:pt x="61467" y="460652"/>
                    <a:pt x="37473" y="436658"/>
                  </a:cubicBezTo>
                  <a:cubicBezTo>
                    <a:pt x="13479" y="412665"/>
                    <a:pt x="0" y="380123"/>
                    <a:pt x="0" y="346191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512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4920159" y="456649"/>
            <a:ext cx="2518011" cy="1088808"/>
          </a:xfrm>
          <a:custGeom>
            <a:avLst/>
            <a:gdLst/>
            <a:ahLst/>
            <a:cxnLst/>
            <a:rect r="r" b="b" t="t" l="l"/>
            <a:pathLst>
              <a:path h="1088808" w="2518011">
                <a:moveTo>
                  <a:pt x="0" y="0"/>
                </a:moveTo>
                <a:lnTo>
                  <a:pt x="2518012" y="0"/>
                </a:lnTo>
                <a:lnTo>
                  <a:pt x="2518012" y="1088808"/>
                </a:lnTo>
                <a:lnTo>
                  <a:pt x="0" y="10888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65631" r="0" b="-65631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5350332"/>
            <a:ext cx="9395767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0"/>
              </a:lnSpc>
            </a:pPr>
            <a:r>
              <a:rPr lang="en-US" sz="5000" spc="285">
                <a:solidFill>
                  <a:srgbClr val="FFFFFF"/>
                </a:solidFill>
                <a:latin typeface="Arial Bold"/>
              </a:rPr>
              <a:t>EVERYTHING COVERED IN A SINGLE VIDEO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9760" y="3188827"/>
            <a:ext cx="9094708" cy="1729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7"/>
              </a:lnSpc>
            </a:pPr>
            <a:r>
              <a:rPr lang="en-US" sz="7038">
                <a:solidFill>
                  <a:srgbClr val="FFFFFF"/>
                </a:solidFill>
                <a:latin typeface="Canva Sans Bold"/>
              </a:rPr>
              <a:t>Python </a:t>
            </a:r>
          </a:p>
          <a:p>
            <a:pPr algn="ctr">
              <a:lnSpc>
                <a:spcPts val="4059"/>
              </a:lnSpc>
            </a:pPr>
          </a:p>
          <a:p>
            <a:pPr algn="ctr">
              <a:lnSpc>
                <a:spcPts val="4059"/>
              </a:lnSpc>
            </a:pPr>
            <a:r>
              <a:rPr lang="en-US" sz="5638">
                <a:solidFill>
                  <a:srgbClr val="FFFFFF"/>
                </a:solidFill>
                <a:latin typeface="Canva Sans Bold"/>
              </a:rPr>
              <a:t>Topic - String Formatting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7567" t="0" r="-1756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869600" y="2470493"/>
            <a:ext cx="5822065" cy="5005595"/>
            <a:chOff x="0" y="0"/>
            <a:chExt cx="1095024" cy="941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95024" cy="941461"/>
            </a:xfrm>
            <a:custGeom>
              <a:avLst/>
              <a:gdLst/>
              <a:ahLst/>
              <a:cxnLst/>
              <a:rect r="r" b="b" t="t" l="l"/>
              <a:pathLst>
                <a:path h="941461" w="1095024">
                  <a:moveTo>
                    <a:pt x="109040" y="0"/>
                  </a:moveTo>
                  <a:lnTo>
                    <a:pt x="985984" y="0"/>
                  </a:lnTo>
                  <a:cubicBezTo>
                    <a:pt x="1046205" y="0"/>
                    <a:pt x="1095024" y="48819"/>
                    <a:pt x="1095024" y="109040"/>
                  </a:cubicBezTo>
                  <a:lnTo>
                    <a:pt x="1095024" y="832421"/>
                  </a:lnTo>
                  <a:cubicBezTo>
                    <a:pt x="1095024" y="892642"/>
                    <a:pt x="1046205" y="941461"/>
                    <a:pt x="985984" y="941461"/>
                  </a:cubicBezTo>
                  <a:lnTo>
                    <a:pt x="109040" y="941461"/>
                  </a:lnTo>
                  <a:cubicBezTo>
                    <a:pt x="48819" y="941461"/>
                    <a:pt x="0" y="892642"/>
                    <a:pt x="0" y="832421"/>
                  </a:cubicBezTo>
                  <a:lnTo>
                    <a:pt x="0" y="109040"/>
                  </a:lnTo>
                  <a:cubicBezTo>
                    <a:pt x="0" y="48819"/>
                    <a:pt x="48819" y="0"/>
                    <a:pt x="10904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8155" r="0" b="-8155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3647" y="128591"/>
            <a:ext cx="3086100" cy="1800217"/>
            <a:chOff x="0" y="0"/>
            <a:chExt cx="812800" cy="4741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474131"/>
            </a:xfrm>
            <a:custGeom>
              <a:avLst/>
              <a:gdLst/>
              <a:ahLst/>
              <a:cxnLst/>
              <a:rect r="r" b="b" t="t" l="l"/>
              <a:pathLst>
                <a:path h="474131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346191"/>
                  </a:lnTo>
                  <a:cubicBezTo>
                    <a:pt x="812800" y="416850"/>
                    <a:pt x="755519" y="474131"/>
                    <a:pt x="684859" y="474131"/>
                  </a:cubicBezTo>
                  <a:lnTo>
                    <a:pt x="127941" y="474131"/>
                  </a:lnTo>
                  <a:cubicBezTo>
                    <a:pt x="94009" y="474131"/>
                    <a:pt x="61467" y="460652"/>
                    <a:pt x="37473" y="436658"/>
                  </a:cubicBezTo>
                  <a:cubicBezTo>
                    <a:pt x="13479" y="412665"/>
                    <a:pt x="0" y="380123"/>
                    <a:pt x="0" y="346191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512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87692" y="484296"/>
            <a:ext cx="2518011" cy="1088808"/>
          </a:xfrm>
          <a:custGeom>
            <a:avLst/>
            <a:gdLst/>
            <a:ahLst/>
            <a:cxnLst/>
            <a:rect r="r" b="b" t="t" l="l"/>
            <a:pathLst>
              <a:path h="1088808" w="2518011">
                <a:moveTo>
                  <a:pt x="0" y="0"/>
                </a:moveTo>
                <a:lnTo>
                  <a:pt x="2518011" y="0"/>
                </a:lnTo>
                <a:lnTo>
                  <a:pt x="2518011" y="1088808"/>
                </a:lnTo>
                <a:lnTo>
                  <a:pt x="0" y="10888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5631" r="0" b="-65631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39999" y="3507226"/>
            <a:ext cx="672703" cy="545730"/>
          </a:xfrm>
          <a:custGeom>
            <a:avLst/>
            <a:gdLst/>
            <a:ahLst/>
            <a:cxnLst/>
            <a:rect r="r" b="b" t="t" l="l"/>
            <a:pathLst>
              <a:path h="545730" w="672703">
                <a:moveTo>
                  <a:pt x="0" y="0"/>
                </a:moveTo>
                <a:lnTo>
                  <a:pt x="672703" y="0"/>
                </a:lnTo>
                <a:lnTo>
                  <a:pt x="672703" y="545731"/>
                </a:lnTo>
                <a:lnTo>
                  <a:pt x="0" y="5457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39999" y="4597770"/>
            <a:ext cx="672703" cy="545730"/>
          </a:xfrm>
          <a:custGeom>
            <a:avLst/>
            <a:gdLst/>
            <a:ahLst/>
            <a:cxnLst/>
            <a:rect r="r" b="b" t="t" l="l"/>
            <a:pathLst>
              <a:path h="545730" w="672703">
                <a:moveTo>
                  <a:pt x="0" y="0"/>
                </a:moveTo>
                <a:lnTo>
                  <a:pt x="672703" y="0"/>
                </a:lnTo>
                <a:lnTo>
                  <a:pt x="672703" y="545730"/>
                </a:lnTo>
                <a:lnTo>
                  <a:pt x="0" y="545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87692" y="5827966"/>
            <a:ext cx="672703" cy="545730"/>
          </a:xfrm>
          <a:custGeom>
            <a:avLst/>
            <a:gdLst/>
            <a:ahLst/>
            <a:cxnLst/>
            <a:rect r="r" b="b" t="t" l="l"/>
            <a:pathLst>
              <a:path h="545730" w="672703">
                <a:moveTo>
                  <a:pt x="0" y="0"/>
                </a:moveTo>
                <a:lnTo>
                  <a:pt x="672703" y="0"/>
                </a:lnTo>
                <a:lnTo>
                  <a:pt x="672703" y="545731"/>
                </a:lnTo>
                <a:lnTo>
                  <a:pt x="0" y="5457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39999" y="6930358"/>
            <a:ext cx="672703" cy="545730"/>
          </a:xfrm>
          <a:custGeom>
            <a:avLst/>
            <a:gdLst/>
            <a:ahLst/>
            <a:cxnLst/>
            <a:rect r="r" b="b" t="t" l="l"/>
            <a:pathLst>
              <a:path h="545730" w="672703">
                <a:moveTo>
                  <a:pt x="0" y="0"/>
                </a:moveTo>
                <a:lnTo>
                  <a:pt x="672703" y="0"/>
                </a:lnTo>
                <a:lnTo>
                  <a:pt x="672703" y="545731"/>
                </a:lnTo>
                <a:lnTo>
                  <a:pt x="0" y="5457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417359" y="2375243"/>
            <a:ext cx="643461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Agenda of the class: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17359" y="3538607"/>
            <a:ext cx="8738487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What is String Formatting?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37083" y="4629150"/>
            <a:ext cx="518469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Formatting with % Operator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37083" y="5815082"/>
            <a:ext cx="700636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Using the str.format() Method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37083" y="6961739"/>
            <a:ext cx="849903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Formatting with string literals, called f-strings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7567" t="0" r="-1756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773505" y="128591"/>
            <a:ext cx="3086100" cy="1800217"/>
            <a:chOff x="0" y="0"/>
            <a:chExt cx="812800" cy="47413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474131"/>
            </a:xfrm>
            <a:custGeom>
              <a:avLst/>
              <a:gdLst/>
              <a:ahLst/>
              <a:cxnLst/>
              <a:rect r="r" b="b" t="t" l="l"/>
              <a:pathLst>
                <a:path h="474131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346191"/>
                  </a:lnTo>
                  <a:cubicBezTo>
                    <a:pt x="812800" y="416850"/>
                    <a:pt x="755519" y="474131"/>
                    <a:pt x="684859" y="474131"/>
                  </a:cubicBezTo>
                  <a:lnTo>
                    <a:pt x="127941" y="474131"/>
                  </a:lnTo>
                  <a:cubicBezTo>
                    <a:pt x="94009" y="474131"/>
                    <a:pt x="61467" y="460652"/>
                    <a:pt x="37473" y="436658"/>
                  </a:cubicBezTo>
                  <a:cubicBezTo>
                    <a:pt x="13479" y="412665"/>
                    <a:pt x="0" y="380123"/>
                    <a:pt x="0" y="346191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512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057550" y="467747"/>
            <a:ext cx="2518011" cy="1088808"/>
          </a:xfrm>
          <a:custGeom>
            <a:avLst/>
            <a:gdLst/>
            <a:ahLst/>
            <a:cxnLst/>
            <a:rect r="r" b="b" t="t" l="l"/>
            <a:pathLst>
              <a:path h="1088808" w="2518011">
                <a:moveTo>
                  <a:pt x="0" y="0"/>
                </a:moveTo>
                <a:lnTo>
                  <a:pt x="2518011" y="0"/>
                </a:lnTo>
                <a:lnTo>
                  <a:pt x="2518011" y="1088807"/>
                </a:lnTo>
                <a:lnTo>
                  <a:pt x="0" y="1088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5631" r="0" b="-65631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67467" y="4131378"/>
            <a:ext cx="11772900" cy="2928509"/>
          </a:xfrm>
          <a:custGeom>
            <a:avLst/>
            <a:gdLst/>
            <a:ahLst/>
            <a:cxnLst/>
            <a:rect r="r" b="b" t="t" l="l"/>
            <a:pathLst>
              <a:path h="2928509" w="11772900">
                <a:moveTo>
                  <a:pt x="0" y="0"/>
                </a:moveTo>
                <a:lnTo>
                  <a:pt x="11772900" y="0"/>
                </a:lnTo>
                <a:lnTo>
                  <a:pt x="11772900" y="2928509"/>
                </a:lnTo>
                <a:lnTo>
                  <a:pt x="0" y="29285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67467" y="5873565"/>
            <a:ext cx="117729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10624"/>
                </a:solidFill>
                <a:latin typeface="Canva Sans Bold"/>
              </a:rPr>
              <a:t>print(“Hi</a:t>
            </a:r>
            <a:r>
              <a:rPr lang="en-US" sz="3000">
                <a:solidFill>
                  <a:srgbClr val="010624"/>
                </a:solidFill>
                <a:latin typeface="Canva Sans"/>
              </a:rPr>
              <a:t> </a:t>
            </a:r>
            <a:r>
              <a:rPr lang="en-US" sz="3000">
                <a:solidFill>
                  <a:srgbClr val="FFFFFF"/>
                </a:solidFill>
                <a:latin typeface="Canva Sans Bold"/>
              </a:rPr>
              <a:t> </a:t>
            </a:r>
            <a:r>
              <a:rPr lang="en-US" sz="3000">
                <a:solidFill>
                  <a:srgbClr val="FF3131"/>
                </a:solidFill>
                <a:latin typeface="Canva Sans Bold"/>
              </a:rPr>
              <a:t>name</a:t>
            </a:r>
            <a:r>
              <a:rPr lang="en-US" sz="3000">
                <a:solidFill>
                  <a:srgbClr val="FFFFFF"/>
                </a:solidFill>
                <a:latin typeface="Canva Sans Bold"/>
              </a:rPr>
              <a:t> </a:t>
            </a:r>
            <a:r>
              <a:rPr lang="en-US" sz="3000">
                <a:solidFill>
                  <a:srgbClr val="010624"/>
                </a:solidFill>
                <a:latin typeface="Canva Sans Bold"/>
              </a:rPr>
              <a:t>your</a:t>
            </a:r>
            <a:r>
              <a:rPr lang="en-US" sz="3000">
                <a:solidFill>
                  <a:srgbClr val="FFFFFF"/>
                </a:solidFill>
                <a:latin typeface="Canva Sans Bold"/>
              </a:rPr>
              <a:t>  </a:t>
            </a:r>
            <a:r>
              <a:rPr lang="en-US" sz="3000">
                <a:solidFill>
                  <a:srgbClr val="FF3131"/>
                </a:solidFill>
                <a:latin typeface="Canva Sans Bold"/>
              </a:rPr>
              <a:t>id</a:t>
            </a:r>
            <a:r>
              <a:rPr lang="en-US" sz="3000">
                <a:solidFill>
                  <a:srgbClr val="FFFFFF"/>
                </a:solidFill>
                <a:latin typeface="Canva Sans Bold"/>
              </a:rPr>
              <a:t>  </a:t>
            </a:r>
            <a:r>
              <a:rPr lang="en-US" sz="3000">
                <a:solidFill>
                  <a:srgbClr val="010624"/>
                </a:solidFill>
                <a:latin typeface="Canva Sans Bold"/>
              </a:rPr>
              <a:t>is”)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2843712" y="4169807"/>
            <a:ext cx="117729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3131"/>
                </a:solidFill>
                <a:latin typeface="Canva Sans Bold"/>
              </a:rPr>
              <a:t>name</a:t>
            </a:r>
            <a:r>
              <a:rPr lang="en-US" sz="3000">
                <a:solidFill>
                  <a:srgbClr val="FFFFFF"/>
                </a:solidFill>
                <a:latin typeface="Canva Sans Bold"/>
              </a:rPr>
              <a:t> </a:t>
            </a:r>
            <a:r>
              <a:rPr lang="en-US" sz="3000">
                <a:solidFill>
                  <a:srgbClr val="010624"/>
                </a:solidFill>
                <a:latin typeface="Canva Sans Bold"/>
              </a:rPr>
              <a:t>= “Rohit”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-3435295" y="4895804"/>
            <a:ext cx="117729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3131"/>
                </a:solidFill>
                <a:latin typeface="Canva Sans Bold"/>
              </a:rPr>
              <a:t>id</a:t>
            </a:r>
            <a:r>
              <a:rPr lang="en-US" sz="3000">
                <a:solidFill>
                  <a:srgbClr val="FFFFFF"/>
                </a:solidFill>
                <a:latin typeface="Canva Sans Bold"/>
              </a:rPr>
              <a:t> </a:t>
            </a:r>
            <a:r>
              <a:rPr lang="en-US" sz="3000">
                <a:solidFill>
                  <a:srgbClr val="010624"/>
                </a:solidFill>
                <a:latin typeface="Canva Sans Bold"/>
              </a:rPr>
              <a:t>= 143</a:t>
            </a:r>
          </a:p>
        </p:txBody>
      </p:sp>
      <p:sp>
        <p:nvSpPr>
          <p:cNvPr name="AutoShape 11" id="11"/>
          <p:cNvSpPr/>
          <p:nvPr/>
        </p:nvSpPr>
        <p:spPr>
          <a:xfrm>
            <a:off x="2451155" y="4684157"/>
            <a:ext cx="3440579" cy="124655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2" id="12"/>
          <p:cNvSpPr txBox="true"/>
          <p:nvPr/>
        </p:nvSpPr>
        <p:spPr>
          <a:xfrm rot="0">
            <a:off x="606147" y="372497"/>
            <a:ext cx="853785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What is String Formatting?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6147" y="1480354"/>
            <a:ext cx="14672585" cy="2089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Canva Sans Bold"/>
              </a:rPr>
              <a:t>String formatting refers to the process of creating strings with placeholders that can be replaced by values dynamically.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7467" y="7545560"/>
            <a:ext cx="10474151" cy="2089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Canva Sans Bold"/>
              </a:rPr>
              <a:t>It</a:t>
            </a:r>
            <a:r>
              <a:rPr lang="en-US" sz="3999">
                <a:solidFill>
                  <a:srgbClr val="FFFFFF"/>
                </a:solidFill>
                <a:latin typeface="Canva Sans Bold"/>
              </a:rPr>
              <a:t> allows us to create more readable and flexible code when working with strings.</a:t>
            </a:r>
          </a:p>
          <a:p>
            <a:pPr algn="ctr">
              <a:lnSpc>
                <a:spcPts val="5599"/>
              </a:lnSpc>
            </a:pPr>
          </a:p>
        </p:txBody>
      </p:sp>
      <p:sp>
        <p:nvSpPr>
          <p:cNvPr name="AutoShape 15" id="15"/>
          <p:cNvSpPr/>
          <p:nvPr/>
        </p:nvSpPr>
        <p:spPr>
          <a:xfrm>
            <a:off x="1959964" y="5410154"/>
            <a:ext cx="5656858" cy="74916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7567" t="0" r="-1756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773505" y="128591"/>
            <a:ext cx="3086100" cy="1800217"/>
            <a:chOff x="0" y="0"/>
            <a:chExt cx="812800" cy="47413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474131"/>
            </a:xfrm>
            <a:custGeom>
              <a:avLst/>
              <a:gdLst/>
              <a:ahLst/>
              <a:cxnLst/>
              <a:rect r="r" b="b" t="t" l="l"/>
              <a:pathLst>
                <a:path h="474131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346191"/>
                  </a:lnTo>
                  <a:cubicBezTo>
                    <a:pt x="812800" y="416850"/>
                    <a:pt x="755519" y="474131"/>
                    <a:pt x="684859" y="474131"/>
                  </a:cubicBezTo>
                  <a:lnTo>
                    <a:pt x="127941" y="474131"/>
                  </a:lnTo>
                  <a:cubicBezTo>
                    <a:pt x="94009" y="474131"/>
                    <a:pt x="61467" y="460652"/>
                    <a:pt x="37473" y="436658"/>
                  </a:cubicBezTo>
                  <a:cubicBezTo>
                    <a:pt x="13479" y="412665"/>
                    <a:pt x="0" y="380123"/>
                    <a:pt x="0" y="346191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512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057550" y="467747"/>
            <a:ext cx="2518011" cy="1088808"/>
          </a:xfrm>
          <a:custGeom>
            <a:avLst/>
            <a:gdLst/>
            <a:ahLst/>
            <a:cxnLst/>
            <a:rect r="r" b="b" t="t" l="l"/>
            <a:pathLst>
              <a:path h="1088808" w="2518011">
                <a:moveTo>
                  <a:pt x="0" y="0"/>
                </a:moveTo>
                <a:lnTo>
                  <a:pt x="2518011" y="0"/>
                </a:lnTo>
                <a:lnTo>
                  <a:pt x="2518011" y="1088807"/>
                </a:lnTo>
                <a:lnTo>
                  <a:pt x="0" y="1088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5631" r="0" b="-65631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-999700"/>
            <a:ext cx="11772900" cy="2928509"/>
          </a:xfrm>
          <a:custGeom>
            <a:avLst/>
            <a:gdLst/>
            <a:ahLst/>
            <a:cxnLst/>
            <a:rect r="r" b="b" t="t" l="l"/>
            <a:pathLst>
              <a:path h="2928509" w="11772900">
                <a:moveTo>
                  <a:pt x="0" y="0"/>
                </a:moveTo>
                <a:lnTo>
                  <a:pt x="11772900" y="0"/>
                </a:lnTo>
                <a:lnTo>
                  <a:pt x="11772900" y="2928509"/>
                </a:lnTo>
                <a:lnTo>
                  <a:pt x="0" y="29285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50260" y="141605"/>
            <a:ext cx="898600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Formatting with % Operator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231358"/>
            <a:ext cx="12870442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The % operator allows us to format strings using the % symbol followed by a tuple of values.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581657"/>
            <a:ext cx="12243963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3131"/>
                </a:solidFill>
                <a:latin typeface="Canva Sans Bold"/>
              </a:rPr>
              <a:t>Programming: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name = "Sachin";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age = 25;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message = "My name is %s and I am %d years old." % (name, age)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994561"/>
            <a:ext cx="8041010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3131"/>
                </a:solidFill>
                <a:latin typeface="Canva Sans Bold"/>
              </a:rPr>
              <a:t>Output: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My name is John and I am 25 years old.</a:t>
            </a:r>
          </a:p>
          <a:p>
            <a:pPr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7567" t="0" r="-1756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773505" y="128591"/>
            <a:ext cx="3086100" cy="1800217"/>
            <a:chOff x="0" y="0"/>
            <a:chExt cx="812800" cy="47413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474131"/>
            </a:xfrm>
            <a:custGeom>
              <a:avLst/>
              <a:gdLst/>
              <a:ahLst/>
              <a:cxnLst/>
              <a:rect r="r" b="b" t="t" l="l"/>
              <a:pathLst>
                <a:path h="474131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346191"/>
                  </a:lnTo>
                  <a:cubicBezTo>
                    <a:pt x="812800" y="416850"/>
                    <a:pt x="755519" y="474131"/>
                    <a:pt x="684859" y="474131"/>
                  </a:cubicBezTo>
                  <a:lnTo>
                    <a:pt x="127941" y="474131"/>
                  </a:lnTo>
                  <a:cubicBezTo>
                    <a:pt x="94009" y="474131"/>
                    <a:pt x="61467" y="460652"/>
                    <a:pt x="37473" y="436658"/>
                  </a:cubicBezTo>
                  <a:cubicBezTo>
                    <a:pt x="13479" y="412665"/>
                    <a:pt x="0" y="380123"/>
                    <a:pt x="0" y="346191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512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057550" y="467747"/>
            <a:ext cx="2518011" cy="1088808"/>
          </a:xfrm>
          <a:custGeom>
            <a:avLst/>
            <a:gdLst/>
            <a:ahLst/>
            <a:cxnLst/>
            <a:rect r="r" b="b" t="t" l="l"/>
            <a:pathLst>
              <a:path h="1088808" w="2518011">
                <a:moveTo>
                  <a:pt x="0" y="0"/>
                </a:moveTo>
                <a:lnTo>
                  <a:pt x="2518011" y="0"/>
                </a:lnTo>
                <a:lnTo>
                  <a:pt x="2518011" y="1088807"/>
                </a:lnTo>
                <a:lnTo>
                  <a:pt x="0" y="1088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5631" r="0" b="-65631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42922" y="-1275925"/>
            <a:ext cx="11772900" cy="2928509"/>
          </a:xfrm>
          <a:custGeom>
            <a:avLst/>
            <a:gdLst/>
            <a:ahLst/>
            <a:cxnLst/>
            <a:rect r="r" b="b" t="t" l="l"/>
            <a:pathLst>
              <a:path h="2928509" w="11772900">
                <a:moveTo>
                  <a:pt x="0" y="0"/>
                </a:moveTo>
                <a:lnTo>
                  <a:pt x="11772900" y="0"/>
                </a:lnTo>
                <a:lnTo>
                  <a:pt x="11772900" y="2928509"/>
                </a:lnTo>
                <a:lnTo>
                  <a:pt x="0" y="29285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49890"/>
            <a:ext cx="962965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Using the str.format() Method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551460"/>
            <a:ext cx="12177833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The str.format() metho</a:t>
            </a:r>
            <a:r>
              <a:rPr lang="en-US" sz="3000">
                <a:solidFill>
                  <a:srgbClr val="FFFFFF"/>
                </a:solidFill>
                <a:latin typeface="Canva Sans Bold"/>
              </a:rPr>
              <a:t>d provides more flexibility and readability than the % operator.</a:t>
            </a:r>
          </a:p>
          <a:p>
            <a:pPr>
              <a:lnSpc>
                <a:spcPts val="420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351685"/>
            <a:ext cx="281285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3131"/>
                </a:solidFill>
                <a:latin typeface="Canva Sans Bold"/>
              </a:rPr>
              <a:t>Programming: 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808885"/>
            <a:ext cx="12491204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name = "John";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age = 25;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message = "My name is { } and I am { } years old.".format(name, age)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7677150"/>
            <a:ext cx="7559519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3131"/>
                </a:solidFill>
                <a:latin typeface="Canva Sans Bold"/>
              </a:rPr>
              <a:t>Output: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My name is John and I am 25 years old.</a:t>
            </a:r>
          </a:p>
          <a:p>
            <a:pPr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7567" t="0" r="-1756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773505" y="128591"/>
            <a:ext cx="3086100" cy="1800217"/>
            <a:chOff x="0" y="0"/>
            <a:chExt cx="812800" cy="47413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474131"/>
            </a:xfrm>
            <a:custGeom>
              <a:avLst/>
              <a:gdLst/>
              <a:ahLst/>
              <a:cxnLst/>
              <a:rect r="r" b="b" t="t" l="l"/>
              <a:pathLst>
                <a:path h="474131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346191"/>
                  </a:lnTo>
                  <a:cubicBezTo>
                    <a:pt x="812800" y="416850"/>
                    <a:pt x="755519" y="474131"/>
                    <a:pt x="684859" y="474131"/>
                  </a:cubicBezTo>
                  <a:lnTo>
                    <a:pt x="127941" y="474131"/>
                  </a:lnTo>
                  <a:cubicBezTo>
                    <a:pt x="94009" y="474131"/>
                    <a:pt x="61467" y="460652"/>
                    <a:pt x="37473" y="436658"/>
                  </a:cubicBezTo>
                  <a:cubicBezTo>
                    <a:pt x="13479" y="412665"/>
                    <a:pt x="0" y="380123"/>
                    <a:pt x="0" y="346191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512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057550" y="467747"/>
            <a:ext cx="2518011" cy="1088808"/>
          </a:xfrm>
          <a:custGeom>
            <a:avLst/>
            <a:gdLst/>
            <a:ahLst/>
            <a:cxnLst/>
            <a:rect r="r" b="b" t="t" l="l"/>
            <a:pathLst>
              <a:path h="1088808" w="2518011">
                <a:moveTo>
                  <a:pt x="0" y="0"/>
                </a:moveTo>
                <a:lnTo>
                  <a:pt x="2518011" y="0"/>
                </a:lnTo>
                <a:lnTo>
                  <a:pt x="2518011" y="1088807"/>
                </a:lnTo>
                <a:lnTo>
                  <a:pt x="0" y="1088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5631" r="0" b="-65631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-435554"/>
            <a:ext cx="11772900" cy="2928509"/>
          </a:xfrm>
          <a:custGeom>
            <a:avLst/>
            <a:gdLst/>
            <a:ahLst/>
            <a:cxnLst/>
            <a:rect r="r" b="b" t="t" l="l"/>
            <a:pathLst>
              <a:path h="2928509" w="11772900">
                <a:moveTo>
                  <a:pt x="0" y="0"/>
                </a:moveTo>
                <a:lnTo>
                  <a:pt x="11772900" y="0"/>
                </a:lnTo>
                <a:lnTo>
                  <a:pt x="11772900" y="2928508"/>
                </a:lnTo>
                <a:lnTo>
                  <a:pt x="0" y="29285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75565"/>
            <a:ext cx="10604992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Formatting with string literals, called f-strings: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2488" y="2636636"/>
            <a:ext cx="13731053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F-strings, or Formatted String Literals, are a feature introduced in Python 3.6 that provides a concise and readable way to embed expressions directly within string literals.</a:t>
            </a:r>
          </a:p>
          <a:p>
            <a:pPr>
              <a:lnSpc>
                <a:spcPts val="420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32488" y="4894061"/>
            <a:ext cx="137705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They allow for easy interpolation of variables and expressions into strings.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2488" y="5599805"/>
            <a:ext cx="11302207" cy="264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3131"/>
                </a:solidFill>
                <a:latin typeface="Canva Sans Bold"/>
              </a:rPr>
              <a:t>Programming: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name = "John"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age = 25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message = f"My name is {name} and I am {age} years old."</a:t>
            </a:r>
          </a:p>
          <a:p>
            <a:pPr>
              <a:lnSpc>
                <a:spcPts val="420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832488" y="8390630"/>
            <a:ext cx="8446651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3131"/>
                </a:solidFill>
                <a:latin typeface="Canva Sans Bold"/>
              </a:rPr>
              <a:t>Output: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Hello, my name is Alice and I am 30 years old.</a:t>
            </a:r>
          </a:p>
          <a:p>
            <a:pPr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DAGB8Fvh6bM</dc:identifier>
  <dcterms:modified xsi:type="dcterms:W3CDTF">2011-08-01T06:04:30Z</dcterms:modified>
  <cp:revision>1</cp:revision>
  <dc:title>Programming: name = "Sachin"; age = 25; message = "My name is %s and I am %d years old." % (name, age)</dc:title>
</cp:coreProperties>
</file>

<file path=docProps/thumbnail.jpeg>
</file>